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56" r:id="rId3"/>
    <p:sldId id="257" r:id="rId4"/>
    <p:sldId id="266" r:id="rId5"/>
    <p:sldId id="259" r:id="rId6"/>
    <p:sldId id="267" r:id="rId7"/>
    <p:sldId id="258" r:id="rId8"/>
    <p:sldId id="268" r:id="rId9"/>
    <p:sldId id="269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5299" autoAdjust="0"/>
  </p:normalViewPr>
  <p:slideViewPr>
    <p:cSldViewPr>
      <p:cViewPr>
        <p:scale>
          <a:sx n="53" d="100"/>
          <a:sy n="53" d="100"/>
        </p:scale>
        <p:origin x="-668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толовая сош 14\inx960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6429388" cy="4286259"/>
          </a:xfrm>
          <a:prstGeom prst="round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о приготовлении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поварами школьной столовой МКОУ СОШ № 14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а.Тукуй-Мектеб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Нефтекумского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Ставропольского края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горячего завтрака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794360.png"/>
          <p:cNvPicPr>
            <a:picLocks noChangeAspect="1"/>
          </p:cNvPicPr>
          <p:nvPr/>
        </p:nvPicPr>
        <p:blipFill>
          <a:blip r:embed="rId2" cstate="print"/>
          <a:srcRect l="63608" t="-999" b="65000"/>
          <a:stretch>
            <a:fillRect/>
          </a:stretch>
        </p:blipFill>
        <p:spPr>
          <a:xfrm>
            <a:off x="7429520" y="5214950"/>
            <a:ext cx="1521034" cy="1516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1714488"/>
            <a:ext cx="77867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Родители являются законными представителями потребителей школьного питания, имеющими право на безопасную услугу (статья 7 Закона Российской Федерации от 7 февраля 1992 года № 2300-1 «О защите прав потребителей»).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 Поэтому важным фактором в обеспечении безопасности школьного питания является организация родительского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контроля, которая осуществляется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в форме анкетирования родителей и детей, так и участия в работе общешкольной комиссии.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 Порядок проведения мероприятий по родительскому контролю за организацией питания обучающихся, в том числе доступа законных представителей обучающихся в помещения приема пищи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закреплено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нормативных документах образовательного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учреждения : положении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родительском комитете;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положении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организации питания образовательного учреждения.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user\Desktop\лого_род_контроль.jpg"/>
          <p:cNvPicPr>
            <a:picLocks noChangeAspect="1" noChangeArrowheads="1"/>
          </p:cNvPicPr>
          <p:nvPr/>
        </p:nvPicPr>
        <p:blipFill>
          <a:blip r:embed="rId3"/>
          <a:srcRect t="9985" r="22039" b="-6510"/>
          <a:stretch>
            <a:fillRect/>
          </a:stretch>
        </p:blipFill>
        <p:spPr bwMode="auto">
          <a:xfrm>
            <a:off x="1857356" y="285728"/>
            <a:ext cx="521497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17074114-shutterstock_79126054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83323" cy="6858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52"/>
            <a:ext cx="3011827" cy="225887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2357430"/>
            <a:ext cx="68580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Питание обеспечивает нормальную деятельность растущего организма  школьника, тем самым  поддерживая его рост, развитие и работоспособность.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этого необходимо сбалансировать рацион в зависимости от индивидуальных потребностей  учащегося, которые должны соответствовать его возрасту и  полу.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1802" y="428604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школьного питания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208912" cy="1656184"/>
          </a:xfrm>
        </p:spPr>
        <p:txBody>
          <a:bodyPr/>
          <a:lstStyle/>
          <a:p>
            <a:pPr algn="ctr"/>
            <a:r>
              <a:rPr lang="ru-RU" dirty="0" smtClean="0">
                <a:latin typeface="+mj-lt"/>
                <a:cs typeface="Times New Roman" pitchFamily="18" charset="0"/>
              </a:rPr>
              <a:t>     </a:t>
            </a:r>
            <a:r>
              <a:rPr lang="ru-RU" b="1" dirty="0" smtClean="0">
                <a:latin typeface="+mj-lt"/>
                <a:cs typeface="Times New Roman" pitchFamily="18" charset="0"/>
              </a:rPr>
              <a:t>Школьные завтраки – это не только важная составляющая часть дневного рациона ребенка, но и основа его физического и интеллектуального развития.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pic>
        <p:nvPicPr>
          <p:cNvPr id="10242" name="Picture 2" descr="C:\Users\user\Desktop\столовая сош 14\3dd8e3e9-90b3-4d1d-ab1d-f0a76a9eea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6215106" cy="466132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5"/>
          <p:cNvSpPr txBox="1">
            <a:spLocks/>
          </p:cNvSpPr>
          <p:nvPr/>
        </p:nvSpPr>
        <p:spPr>
          <a:xfrm>
            <a:off x="323528" y="1844824"/>
            <a:ext cx="4464496" cy="4629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47149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меню учащихся систематически</a:t>
            </a:r>
          </a:p>
          <a:p>
            <a:pPr algn="ctr"/>
            <a:r>
              <a:rPr lang="ru-RU" b="1" dirty="0" smtClean="0"/>
              <a:t>включаются блюда из мяса, рыбы,</a:t>
            </a:r>
          </a:p>
          <a:p>
            <a:pPr algn="ctr"/>
            <a:r>
              <a:rPr lang="ru-RU" b="1" dirty="0" smtClean="0"/>
              <a:t>молока. В целях совершенствования</a:t>
            </a:r>
          </a:p>
          <a:p>
            <a:pPr algn="ctr"/>
            <a:r>
              <a:rPr lang="ru-RU" b="1" dirty="0" smtClean="0"/>
              <a:t>организации питания школьников и</a:t>
            </a:r>
          </a:p>
          <a:p>
            <a:pPr algn="ctr"/>
            <a:r>
              <a:rPr lang="ru-RU" b="1" dirty="0" smtClean="0"/>
              <a:t>преодоления дефицита микроэлементов,</a:t>
            </a:r>
          </a:p>
          <a:p>
            <a:pPr algn="ctr"/>
            <a:r>
              <a:rPr lang="ru-RU" b="1" dirty="0" smtClean="0"/>
              <a:t>организованно снабжение столовой</a:t>
            </a:r>
          </a:p>
          <a:p>
            <a:pPr algn="ctr"/>
            <a:r>
              <a:rPr lang="ru-RU" b="1" dirty="0" smtClean="0"/>
              <a:t>йодированной солью. Для профилактики</a:t>
            </a:r>
          </a:p>
          <a:p>
            <a:pPr algn="ctr"/>
            <a:r>
              <a:rPr lang="ru-RU" b="1" dirty="0" smtClean="0"/>
              <a:t>авитаминоза и ОРВИ у учащихся школы,</a:t>
            </a:r>
          </a:p>
          <a:p>
            <a:pPr algn="ctr"/>
            <a:r>
              <a:rPr lang="ru-RU" b="1" dirty="0" smtClean="0"/>
              <a:t>в рационе используется аскорбиновая</a:t>
            </a:r>
          </a:p>
          <a:p>
            <a:pPr algn="ctr"/>
            <a:r>
              <a:rPr lang="ru-RU" b="1" dirty="0" smtClean="0"/>
              <a:t>кислота, ведется с-витаминизация</a:t>
            </a:r>
          </a:p>
          <a:p>
            <a:pPr algn="ctr"/>
            <a:r>
              <a:rPr lang="ru-RU" b="1" dirty="0" smtClean="0"/>
              <a:t>третьих блюд.</a:t>
            </a:r>
            <a:endParaRPr lang="ru-RU" b="1" dirty="0"/>
          </a:p>
        </p:txBody>
      </p:sp>
      <p:pic>
        <p:nvPicPr>
          <p:cNvPr id="9217" name="Picture 1" descr="C:\Users\user\Desktop\столовая сош 14\6605ba7f-e8c9-4563-8a0f-b94b49205b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715008" y="357166"/>
            <a:ext cx="2574358" cy="3585713"/>
          </a:xfrm>
          <a:prstGeom prst="round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500042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Меню в школьной столовой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столовая сош 14\944e89e1-9c2e-497e-a092-0bf322dc18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990972"/>
            <a:ext cx="3822704" cy="286702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79" y="1428736"/>
          <a:ext cx="8429684" cy="5072097"/>
        </p:xfrm>
        <a:graphic>
          <a:graphicData uri="http://schemas.openxmlformats.org/drawingml/2006/table">
            <a:tbl>
              <a:tblPr/>
              <a:tblGrid>
                <a:gridCol w="1928829"/>
                <a:gridCol w="642942"/>
                <a:gridCol w="642942"/>
                <a:gridCol w="571504"/>
                <a:gridCol w="500066"/>
                <a:gridCol w="428628"/>
                <a:gridCol w="428628"/>
                <a:gridCol w="500066"/>
                <a:gridCol w="428628"/>
                <a:gridCol w="357190"/>
                <a:gridCol w="357190"/>
                <a:gridCol w="547942"/>
                <a:gridCol w="365043"/>
                <a:gridCol w="365043"/>
                <a:gridCol w="365043"/>
              </a:tblGrid>
              <a:tr h="4038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Технологическая и нормативная документация/сборник рецептур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рецептур или 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технологической 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карты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Выход         в гр.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Пищевая ценность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Минеральные вещества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Витамины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9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ЭЦ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Mg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Fe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B1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81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Завтрак</a:t>
                      </a:r>
                    </a:p>
                  </a:txBody>
                  <a:tcPr marL="3270" marR="3270" marT="3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96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Каша молочная из риса и пшена «Дружба» с маслом сливочным</a:t>
                      </a:r>
                    </a:p>
                  </a:txBody>
                  <a:tcPr marL="3270" marR="3270" marT="3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175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10,44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13,54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15,33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221,10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158,6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26,7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0,75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157,3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0,12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92,34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Хлеб пшеничный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к/к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к/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13131B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1,58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9,66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46,76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4,60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6,60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0,22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17,40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Какао на молоке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2017,00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382,00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3,52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3,72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25,49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145,20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122,00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14,00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0,56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39,00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0,04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1,30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0,01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15,54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17,46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50,48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413,06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285,20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47,30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1,53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213,70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0,24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2,50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92,35</a:t>
                      </a:r>
                    </a:p>
                  </a:txBody>
                  <a:tcPr marL="3270" marR="3270" marT="3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239">
                <a:tc gridSpan="15"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Источник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рецептуры:Сборник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рецептур на продукцию для обучающихся во всех образовательных учреждениях / Под ред. М.П. Могильного и В.А.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Тутельяна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- М.: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ДеЛи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плюс, 2017. - 544 с.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270" marR="3270" marT="327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20" y="357166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Примерное меню приготовляемых блюд для обеспечения питания   обучающихся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857232"/>
            <a:ext cx="7467600" cy="5604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Приготовление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каши молочной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из риса и пшена «Дружба» с маслом сливочным</a:t>
            </a:r>
            <a:endParaRPr lang="ru-RU" sz="3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3214678" y="1600200"/>
            <a:ext cx="5286412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Нежная каша на молоке из двух видов круп - риса и пшена. Такая каша называется "Дружба" - и действительно, эти крупы очень хорошо дополняют друг друга. Каша "Дружба" станет отличным завтраком, который обеспечит энергией на большую часть дня!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кастрюлю насыпаем рис и пшено. Заливаем водой и ставим на плиту вариться.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Когда вода закипит, варим кашу на среднем огне минут 10, практически до полного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выкипания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воды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Наливаем молоко, добавляем соль, сахар по вкусу. Перемешиваем. Снова доводим до кипения. Варим кашу на медленном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огне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Кашу "Дружба" из пшена и риса убираем с огня и даём настояться минут 10-15 под крышкой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готовую кашу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добавляем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сливочное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масло.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D:\столовая сош 14\944e89e1-9c2e-497e-a092-0bf322dc18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785926"/>
            <a:ext cx="2965447" cy="2224086"/>
          </a:xfrm>
          <a:prstGeom prst="roundRect">
            <a:avLst/>
          </a:prstGeom>
          <a:noFill/>
        </p:spPr>
      </p:pic>
      <p:pic>
        <p:nvPicPr>
          <p:cNvPr id="4098" name="Picture 2" descr="D:\столовая сош 14\c77caa7e-f9fc-41d9-8cf1-fdeef6ff1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256"/>
            <a:ext cx="3008298" cy="2256224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27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Приготовление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КАКАО С МОЛОКОМ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толовая сош 14\5ea4752c-67b4-4836-8773-d66570af663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000628" y="4572008"/>
            <a:ext cx="2793984" cy="2095488"/>
          </a:xfrm>
          <a:prstGeom prst="round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3500439"/>
            <a:ext cx="45005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Какао-порошок </a:t>
            </a:r>
            <a:r>
              <a:rPr lang="ru-RU" dirty="0" smtClean="0"/>
              <a:t>насыпают в </a:t>
            </a:r>
            <a:r>
              <a:rPr lang="ru-RU" dirty="0" smtClean="0"/>
              <a:t>кастрюлю.</a:t>
            </a:r>
            <a:r>
              <a:rPr lang="ru-RU" dirty="0" smtClean="0"/>
              <a:t> Смешивают с сахаром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Добавляют небольшое количество кипятка и растирают в однородную массу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Затем </a:t>
            </a:r>
            <a:r>
              <a:rPr lang="ru-RU" dirty="0" smtClean="0"/>
              <a:t>при непрерывном помешивании вливают горячее молоко, остальной кипяток и доводят до кипения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Температура подачи: не менее 75° С. Вкус и запах – свойственные какао с сахаром.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1357298"/>
            <a:ext cx="40719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Какао</a:t>
            </a:r>
            <a:r>
              <a:rPr lang="ru-RU" dirty="0" smtClean="0"/>
              <a:t> </a:t>
            </a:r>
            <a:r>
              <a:rPr lang="ru-RU" b="1" dirty="0" smtClean="0"/>
              <a:t>полезно</a:t>
            </a:r>
            <a:r>
              <a:rPr lang="ru-RU" dirty="0" smtClean="0"/>
              <a:t> </a:t>
            </a:r>
            <a:r>
              <a:rPr lang="ru-RU" b="1" dirty="0" smtClean="0"/>
              <a:t>для</a:t>
            </a:r>
            <a:r>
              <a:rPr lang="ru-RU" dirty="0" smtClean="0"/>
              <a:t> </a:t>
            </a:r>
            <a:r>
              <a:rPr lang="ru-RU" b="1" dirty="0" smtClean="0"/>
              <a:t>детей</a:t>
            </a:r>
            <a:r>
              <a:rPr lang="ru-RU" dirty="0" smtClean="0"/>
              <a:t> тем, что оно улучшает настроение, снижает уровень холестерина, утоляет голод. Его можно пить при сухом кашле, так как оно подавляет кашлевой рефлекс. Нажмите, чтобы получить. </a:t>
            </a:r>
            <a:r>
              <a:rPr lang="ru-RU" b="1" dirty="0" smtClean="0"/>
              <a:t>Какао</a:t>
            </a:r>
            <a:r>
              <a:rPr lang="ru-RU" dirty="0" smtClean="0"/>
              <a:t> активизирует умственную деятельность, улучшает работоспособность и повышает </a:t>
            </a:r>
            <a:r>
              <a:rPr lang="ru-RU" dirty="0" err="1" smtClean="0"/>
              <a:t>стрессоустойчивость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5" name="Picture 1" descr="D:\столовая сош 14\fcacd708-d4fd-49ef-8303-9d1b408887c0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14348" y="1357298"/>
            <a:ext cx="2889235" cy="216692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3657600" cy="5100654"/>
          </a:xfrm>
        </p:spPr>
        <p:txBody>
          <a:bodyPr>
            <a:normAutofit fontScale="25000" lnSpcReduction="20000"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Питание ребенка вряд ли можно считать полноценным, если в рацион не входят растительные продукты.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Фрукты и овощи отличаются от других продуктов своим составом. Они относительно бедны белками и жирами, но при этом насыщены комплексом минеральных веществ и витаминов. В овощах и фруктах содержится большое количество углеводов и целый ряд других соединений, без которых невозможно нормальное развития организма ребенка.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Фрукты содержат большое количество минералов, витаминов и клетчатки, кроме того, они способны полностью удовлетворить потребность человеческого организма в воде, так как каждый фрукт почти на 80% состоит из воды.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Пищевые волокна, входящие в состав фруктов, очищают организм от вредных веществ, т.к. они не перевариваются пищеварительной системой и выводятся наружу в исходном виде. При этом растительные волокна вместе с собой «забирают» накопившиеся в организме вредные вещества. Из всего многообразия пищевых волокон особенно важны пектиновые вещества, которые содержатся во фруктах и овощах, а в наибольшем количестве - в сливах, яблоках, чёрной смородине и свекле; целлюлоза (клетчатка), которая присутствует во всех овощах и фруктах.</a:t>
            </a:r>
          </a:p>
          <a:p>
            <a:endParaRPr lang="ru-RU" dirty="0"/>
          </a:p>
        </p:txBody>
      </p:sp>
      <p:pic>
        <p:nvPicPr>
          <p:cNvPr id="3073" name="Picture 1" descr="D:\столовая сош 14\slide-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7" t="12162"/>
          <a:stretch>
            <a:fillRect/>
          </a:stretch>
        </p:blipFill>
        <p:spPr bwMode="auto">
          <a:xfrm>
            <a:off x="3714744" y="928670"/>
            <a:ext cx="5429256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Польза фруктов и овощей в рационе питания школьников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0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642918"/>
            <a:ext cx="68580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Питайтесь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каждый день вместе с одноклассниками в школьной столовой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Помните, что ежедневное здоровое горячее питание, организованное в школе, способствует хорошему настроению, высокой умственной работоспособности, получению новых знаний, успешности, успеваемости, достижению новых свершений в физической культуре и спорте, защите организма от возбудителей инфекционных заболеваний, формированию привычки правильно питаться и здоровых пищевых предпочтений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lvl="0" indent="-228600" fontAlgn="base">
              <a:buAutoNum type="arabicPeriod"/>
            </a:pP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Соблюдайте правильный режим питания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Время приема пищи должно быть каждый день одинаковое, это имеет большое значение и способствует заблаговременной подготовке организма к приему пищи.</a:t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Принимайте пищу сидя за столом, не спеша, все тщательно пережевывайте, не спешите - продолжительность перемены для приема пищи достаточная (не менее 20 минут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fontAlgn="base"/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Не пропускайте приемы пищи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правильного развития организма человека важен каждый прием пищи, который имеет свое значение и свой состав. Получайте в школе горячий завтрак и(или) обед.</a:t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Следуйте принципам здорового питания и воспитывайте правильные пищевые привычки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Соблюдайте режим питания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Не переедайте на ночь – калорийность ужина не должна превышать 25% от суточной калорийности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Сократите количество сахара до двух столовых ложек в день, соли – до 1 чайной ложки в день.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Исключите из рациона питания продукты с усилителями вкуса и красителями, продукты источники большого количества соли (колбасные изделия и консервы).</a:t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Сократите до минимума потребление продуктов-источников сахара (конфеты, шоколад, вафли, печенье, коржики, булочки, кексы). Замените их на фрукты и орехи.</a:t>
            </a:r>
          </a:p>
          <a:p>
            <a:pPr lvl="0" fontAlgn="base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Мойте руки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Мойте руки перед каждым приемом пищи.</a:t>
            </a:r>
            <a:b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Мойте руки правильно. Тщательно не менее 30 секунд намыливайте ладони, пальцы, межпальцевые промежутки, тыльные поверхности кистей, мойте с теплой проточной водой, затем ополосните руки еще раз и вытрите насухо.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23451"/>
            <a:ext cx="8160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правил здорового питания</a:t>
            </a:r>
          </a:p>
        </p:txBody>
      </p:sp>
      <p:pic>
        <p:nvPicPr>
          <p:cNvPr id="2049" name="Picture 1" descr="D:\столовая сош 14\fd5d3b10-99ee-4c77-a8cb-e53aba480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572008"/>
            <a:ext cx="2031978" cy="1523984"/>
          </a:xfrm>
          <a:prstGeom prst="ellipse">
            <a:avLst/>
          </a:prstGeom>
          <a:noFill/>
        </p:spPr>
      </p:pic>
      <p:pic>
        <p:nvPicPr>
          <p:cNvPr id="2050" name="Picture 2" descr="D:\столовая сош 14\c77caa7e-f9fc-41d9-8cf1-fdeef6ff1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0"/>
            <a:ext cx="2238392" cy="1678794"/>
          </a:xfrm>
          <a:prstGeom prst="ellipse">
            <a:avLst/>
          </a:prstGeom>
          <a:noFill/>
        </p:spPr>
      </p:pic>
      <p:pic>
        <p:nvPicPr>
          <p:cNvPr id="2051" name="Picture 3" descr="D:\столовая сош 14\8b8346dd-39ad-40c5-96db-e67b5d00e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714488"/>
            <a:ext cx="2018124" cy="269083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826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414</TotalTime>
  <Words>594</Words>
  <Application>Microsoft Office PowerPoint</Application>
  <PresentationFormat>Экран (4:3)</PresentationFormat>
  <Paragraphs>131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Слайд 2</vt:lpstr>
      <vt:lpstr>Слайд 3</vt:lpstr>
      <vt:lpstr>Слайд 4</vt:lpstr>
      <vt:lpstr>Слайд 5</vt:lpstr>
      <vt:lpstr>       Приготовление каши молочной из риса и пшена «Дружба» с маслом сливочным</vt:lpstr>
      <vt:lpstr>Приготовление  КАКАО С МОЛОКОМ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Альбина</dc:creator>
  <cp:lastModifiedBy>user</cp:lastModifiedBy>
  <cp:revision>35</cp:revision>
  <dcterms:created xsi:type="dcterms:W3CDTF">2017-11-25T14:32:45Z</dcterms:created>
  <dcterms:modified xsi:type="dcterms:W3CDTF">2024-05-06T12:42:00Z</dcterms:modified>
</cp:coreProperties>
</file>